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ebas Neue Cyrillic"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Open Sans" panose="020B0606030504020204" pitchFamily="3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159205" y="8355980"/>
            <a:ext cx="128795" cy="902320"/>
            <a:chOff x="0" y="0"/>
            <a:chExt cx="101764" cy="712944"/>
          </a:xfrm>
        </p:grpSpPr>
        <p:sp>
          <p:nvSpPr>
            <p:cNvPr id="7" name="Freeform 7"/>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8" name="TextBox 8"/>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9" name="Freeform 9"/>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1" name="TextBox 11"/>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2" name="TextBox 12"/>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3" name="TextBox 13"/>
          <p:cNvSpPr txBox="1"/>
          <p:nvPr/>
        </p:nvSpPr>
        <p:spPr>
          <a:xfrm>
            <a:off x="666674" y="1068730"/>
            <a:ext cx="9141950" cy="1137286"/>
          </a:xfrm>
          <a:prstGeom prst="rect">
            <a:avLst/>
          </a:prstGeom>
        </p:spPr>
        <p:txBody>
          <a:bodyPr lIns="0" tIns="0" rIns="0" bIns="0" rtlCol="0" anchor="t">
            <a:spAutoFit/>
          </a:bodyPr>
          <a:lstStyle/>
          <a:p>
            <a:pPr algn="l">
              <a:lnSpc>
                <a:spcPts val="9239"/>
              </a:lnSpc>
              <a:spcBef>
                <a:spcPct val="0"/>
              </a:spcBef>
            </a:pPr>
            <a:r>
              <a:rPr lang="en-US" sz="6599">
                <a:solidFill>
                  <a:srgbClr val="FFFFFF"/>
                </a:solidFill>
                <a:latin typeface="Bebas Neue Cyrillic"/>
                <a:ea typeface="Bebas Neue Cyrillic"/>
                <a:cs typeface="Bebas Neue Cyrillic"/>
                <a:sym typeface="Bebas Neue Cyrillic"/>
              </a:rPr>
              <a:t>mENTAL HEALTH PREDICTION MODEL</a:t>
            </a:r>
          </a:p>
        </p:txBody>
      </p:sp>
      <p:sp>
        <p:nvSpPr>
          <p:cNvPr id="14" name="TextBox 14"/>
          <p:cNvSpPr txBox="1"/>
          <p:nvPr/>
        </p:nvSpPr>
        <p:spPr>
          <a:xfrm>
            <a:off x="1028700" y="2676592"/>
            <a:ext cx="8536410" cy="2661259"/>
          </a:xfrm>
          <a:prstGeom prst="rect">
            <a:avLst/>
          </a:prstGeom>
        </p:spPr>
        <p:txBody>
          <a:bodyPr lIns="0" tIns="0" rIns="0" bIns="0" rtlCol="0" anchor="t">
            <a:spAutoFit/>
          </a:bodyPr>
          <a:lstStyle/>
          <a:p>
            <a:pPr algn="l">
              <a:lnSpc>
                <a:spcPts val="21876"/>
              </a:lnSpc>
              <a:spcBef>
                <a:spcPct val="0"/>
              </a:spcBef>
            </a:pPr>
            <a:r>
              <a:rPr lang="en-US" sz="15625">
                <a:solidFill>
                  <a:srgbClr val="0CC2E6"/>
                </a:solidFill>
                <a:latin typeface="Bebas Neue Cyrillic"/>
                <a:ea typeface="Bebas Neue Cyrillic"/>
                <a:cs typeface="Bebas Neue Cyrillic"/>
                <a:sym typeface="Bebas Neue Cyrillic"/>
              </a:rPr>
              <a:t>mOOD SWINGS </a:t>
            </a:r>
          </a:p>
        </p:txBody>
      </p:sp>
      <p:sp>
        <p:nvSpPr>
          <p:cNvPr id="15" name="TextBox 15"/>
          <p:cNvSpPr txBox="1"/>
          <p:nvPr/>
        </p:nvSpPr>
        <p:spPr>
          <a:xfrm>
            <a:off x="12920896" y="5918287"/>
            <a:ext cx="3010291" cy="1244977"/>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a:t>
            </a:r>
          </a:p>
        </p:txBody>
      </p:sp>
      <p:sp>
        <p:nvSpPr>
          <p:cNvPr id="16" name="TextBox 16"/>
          <p:cNvSpPr txBox="1"/>
          <p:nvPr/>
        </p:nvSpPr>
        <p:spPr>
          <a:xfrm>
            <a:off x="12920896" y="5309276"/>
            <a:ext cx="3010291" cy="264086"/>
          </a:xfrm>
          <a:prstGeom prst="rect">
            <a:avLst/>
          </a:prstGeom>
        </p:spPr>
        <p:txBody>
          <a:bodyPr lIns="0" tIns="0" rIns="0" bIns="0" rtlCol="0" anchor="t">
            <a:spAutoFit/>
          </a:bodyPr>
          <a:lstStyle/>
          <a:p>
            <a:pPr algn="l">
              <a:lnSpc>
                <a:spcPts val="2239"/>
              </a:lnSpc>
              <a:spcBef>
                <a:spcPct val="0"/>
              </a:spcBef>
            </a:pPr>
            <a:r>
              <a:rPr lang="en-US" sz="1599" b="1">
                <a:solidFill>
                  <a:srgbClr val="0CC2E6"/>
                </a:solidFill>
                <a:latin typeface="Open Sans Bold"/>
                <a:ea typeface="Open Sans Bold"/>
                <a:cs typeface="Open Sans Bold"/>
                <a:sym typeface="Open Sans Bold"/>
              </a:rPr>
              <a:t>www.reallygreatsite.com</a:t>
            </a:r>
          </a:p>
        </p:txBody>
      </p:sp>
      <p:sp>
        <p:nvSpPr>
          <p:cNvPr id="17" name="Freeform 17"/>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5"/>
            <a:stretch>
              <a:fillRect/>
            </a:stretch>
          </a:blipFill>
        </p:spPr>
      </p:sp>
      <p:sp>
        <p:nvSpPr>
          <p:cNvPr id="18" name="TextBox 18"/>
          <p:cNvSpPr txBox="1"/>
          <p:nvPr/>
        </p:nvSpPr>
        <p:spPr>
          <a:xfrm>
            <a:off x="2725761" y="9154824"/>
            <a:ext cx="7196614" cy="1065741"/>
          </a:xfrm>
          <a:prstGeom prst="rect">
            <a:avLst/>
          </a:prstGeom>
        </p:spPr>
        <p:txBody>
          <a:bodyPr lIns="0" tIns="0" rIns="0" bIns="0" rtlCol="0" anchor="t">
            <a:spAutoFit/>
          </a:bodyPr>
          <a:lstStyle/>
          <a:p>
            <a:pPr algn="l">
              <a:lnSpc>
                <a:spcPts val="4261"/>
              </a:lnSpc>
            </a:pPr>
            <a:r>
              <a:rPr lang="en-US" sz="3043" dirty="0">
                <a:solidFill>
                  <a:srgbClr val="FFFFFF"/>
                </a:solidFill>
                <a:latin typeface="Canva Sans"/>
                <a:ea typeface="Canva Sans"/>
                <a:cs typeface="Canva Sans"/>
                <a:sym typeface="Canva Sans"/>
              </a:rPr>
              <a:t>A.JASWANTH KUMAR AP22110010489</a:t>
            </a:r>
          </a:p>
          <a:p>
            <a:pPr algn="l">
              <a:lnSpc>
                <a:spcPts val="4261"/>
              </a:lnSpc>
            </a:pPr>
            <a:endParaRPr lang="en-US" sz="3043" dirty="0">
              <a:solidFill>
                <a:srgbClr val="FFFFFF"/>
              </a:solidFill>
              <a:latin typeface="Canva Sans"/>
              <a:ea typeface="Canva Sans"/>
              <a:cs typeface="Canva Sans"/>
              <a:sym typeface="Canv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871616" y="314945"/>
            <a:ext cx="8649921" cy="2818238"/>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Overview of Machine Learning Models:</a:t>
            </a:r>
          </a:p>
          <a:p>
            <a:pPr algn="ctr">
              <a:lnSpc>
                <a:spcPts val="7501"/>
              </a:lnSpc>
              <a:spcBef>
                <a:spcPct val="0"/>
              </a:spcBef>
            </a:pPr>
            <a:endParaRPr lang="en-US" sz="5358" b="1">
              <a:solidFill>
                <a:srgbClr val="000000"/>
              </a:solidFill>
              <a:latin typeface="Canva Sans Bold"/>
              <a:ea typeface="Canva Sans Bold"/>
              <a:cs typeface="Canva Sans Bold"/>
              <a:sym typeface="Canva Sans Bold"/>
            </a:endParaRPr>
          </a:p>
        </p:txBody>
      </p:sp>
      <p:sp>
        <p:nvSpPr>
          <p:cNvPr id="4" name="TextBox 4"/>
          <p:cNvSpPr txBox="1"/>
          <p:nvPr/>
        </p:nvSpPr>
        <p:spPr>
          <a:xfrm>
            <a:off x="392242" y="2863918"/>
            <a:ext cx="9338402" cy="5559432"/>
          </a:xfrm>
          <a:prstGeom prst="rect">
            <a:avLst/>
          </a:prstGeom>
        </p:spPr>
        <p:txBody>
          <a:bodyPr lIns="0" tIns="0" rIns="0" bIns="0" rtlCol="0" anchor="t">
            <a:spAutoFit/>
          </a:bodyPr>
          <a:lstStyle/>
          <a:p>
            <a:pPr algn="just">
              <a:lnSpc>
                <a:spcPts val="4452"/>
              </a:lnSpc>
            </a:pPr>
            <a:r>
              <a:rPr lang="en-US" sz="3180" b="1">
                <a:solidFill>
                  <a:srgbClr val="000000"/>
                </a:solidFill>
                <a:latin typeface="Canva Sans Bold"/>
                <a:ea typeface="Canva Sans Bold"/>
                <a:cs typeface="Canva Sans Bold"/>
                <a:sym typeface="Canva Sans Bold"/>
              </a:rPr>
              <a:t>Naïve Bayes:</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Overview: Probabilistic model based on Bayes' theorem with an assumption of feature independence.</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Strengths: Fast and performs well with high-dimensional data.</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Limitations: Assumes feature independence—which is rarely valid in mental health data.</a:t>
            </a:r>
          </a:p>
          <a:p>
            <a:pPr marL="686687" lvl="1" indent="-343344" algn="just">
              <a:lnSpc>
                <a:spcPts val="4452"/>
              </a:lnSpc>
              <a:buFont typeface="Arial"/>
              <a:buChar char="•"/>
            </a:pPr>
            <a:r>
              <a:rPr lang="en-US" sz="3180">
                <a:solidFill>
                  <a:srgbClr val="000000"/>
                </a:solidFill>
                <a:latin typeface="Canva Sans"/>
                <a:ea typeface="Canva Sans"/>
                <a:cs typeface="Canva Sans"/>
                <a:sym typeface="Canva Sans"/>
              </a:rPr>
              <a:t>Performance : It will give Moderate results</a:t>
            </a:r>
          </a:p>
          <a:p>
            <a:pPr algn="l">
              <a:lnSpc>
                <a:spcPts val="4452"/>
              </a:lnSpc>
            </a:pPr>
            <a:endParaRPr lang="en-US" sz="3180">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956831" y="495025"/>
            <a:ext cx="8187169" cy="1868384"/>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Overview of Machine Learning Models:</a:t>
            </a:r>
          </a:p>
        </p:txBody>
      </p:sp>
      <p:sp>
        <p:nvSpPr>
          <p:cNvPr id="4" name="TextBox 4"/>
          <p:cNvSpPr txBox="1"/>
          <p:nvPr/>
        </p:nvSpPr>
        <p:spPr>
          <a:xfrm>
            <a:off x="729893" y="2873443"/>
            <a:ext cx="8937050" cy="5847235"/>
          </a:xfrm>
          <a:prstGeom prst="rect">
            <a:avLst/>
          </a:prstGeom>
        </p:spPr>
        <p:txBody>
          <a:bodyPr lIns="0" tIns="0" rIns="0" bIns="0" rtlCol="0" anchor="t">
            <a:spAutoFit/>
          </a:bodyPr>
          <a:lstStyle/>
          <a:p>
            <a:pPr algn="just">
              <a:lnSpc>
                <a:spcPts val="4261"/>
              </a:lnSpc>
            </a:pPr>
            <a:r>
              <a:rPr lang="en-US" sz="3043" b="1">
                <a:solidFill>
                  <a:srgbClr val="000000"/>
                </a:solidFill>
                <a:latin typeface="Canva Sans Bold"/>
                <a:ea typeface="Canva Sans Bold"/>
                <a:cs typeface="Canva Sans Bold"/>
                <a:sym typeface="Canva Sans Bold"/>
              </a:rPr>
              <a:t>Decision Tree:</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Overview: Constructs a tree of decisions based on feature values.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Strengths: Easily interpretable, handles mixed data types.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Limitations: Prone to overfitting; poor generalization on unseen data.</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Performance: Accurate on training data but reduced performance on test data due to overfitting.</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729893" y="337455"/>
            <a:ext cx="8187169" cy="1868384"/>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Overview of Machine Learning Models:</a:t>
            </a:r>
          </a:p>
        </p:txBody>
      </p:sp>
      <p:sp>
        <p:nvSpPr>
          <p:cNvPr id="4" name="TextBox 4"/>
          <p:cNvSpPr txBox="1"/>
          <p:nvPr/>
        </p:nvSpPr>
        <p:spPr>
          <a:xfrm>
            <a:off x="729893" y="2873443"/>
            <a:ext cx="8937050" cy="6380635"/>
          </a:xfrm>
          <a:prstGeom prst="rect">
            <a:avLst/>
          </a:prstGeom>
        </p:spPr>
        <p:txBody>
          <a:bodyPr lIns="0" tIns="0" rIns="0" bIns="0" rtlCol="0" anchor="t">
            <a:spAutoFit/>
          </a:bodyPr>
          <a:lstStyle/>
          <a:p>
            <a:pPr algn="just">
              <a:lnSpc>
                <a:spcPts val="4261"/>
              </a:lnSpc>
            </a:pPr>
            <a:r>
              <a:rPr lang="en-US" sz="3043" b="1">
                <a:solidFill>
                  <a:srgbClr val="000000"/>
                </a:solidFill>
                <a:latin typeface="Canva Sans Bold"/>
                <a:ea typeface="Canva Sans Bold"/>
                <a:cs typeface="Canva Sans Bold"/>
                <a:sym typeface="Canva Sans Bold"/>
              </a:rPr>
              <a:t> Random Forest:</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Overview: An ensemble of Decision Trees trained on random subsets of data.</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Strengths: High accuracy, robust to noise, handles large feature sets well, reduces overfitting.</a:t>
            </a:r>
          </a:p>
          <a:p>
            <a:pPr marL="657174" lvl="1" indent="-328587" algn="l">
              <a:lnSpc>
                <a:spcPts val="4261"/>
              </a:lnSpc>
              <a:buFont typeface="Arial"/>
              <a:buChar char="•"/>
            </a:pPr>
            <a:r>
              <a:rPr lang="en-US" sz="3043">
                <a:solidFill>
                  <a:srgbClr val="000000"/>
                </a:solidFill>
                <a:latin typeface="Canva Sans"/>
                <a:ea typeface="Canva Sans"/>
                <a:cs typeface="Canva Sans"/>
                <a:sym typeface="Canva Sans"/>
              </a:rPr>
              <a:t>Limitations:   Computationally more intensive; less interpretable.</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Performance: Outperformed all other models in accuracy and generalization, making it the preferred model.</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0582" y="3913479"/>
            <a:ext cx="12236916" cy="3465872"/>
          </a:xfrm>
          <a:custGeom>
            <a:avLst/>
            <a:gdLst/>
            <a:ahLst/>
            <a:cxnLst/>
            <a:rect l="l" t="t" r="r" b="b"/>
            <a:pathLst>
              <a:path w="12236916" h="3465872">
                <a:moveTo>
                  <a:pt x="0" y="0"/>
                </a:moveTo>
                <a:lnTo>
                  <a:pt x="12236916" y="0"/>
                </a:lnTo>
                <a:lnTo>
                  <a:pt x="12236916" y="3465873"/>
                </a:lnTo>
                <a:lnTo>
                  <a:pt x="0" y="3465873"/>
                </a:lnTo>
                <a:lnTo>
                  <a:pt x="0" y="0"/>
                </a:lnTo>
                <a:close/>
              </a:path>
            </a:pathLst>
          </a:custGeom>
          <a:blipFill>
            <a:blip r:embed="rId2"/>
            <a:stretch>
              <a:fillRect t="-4842" b="-4167"/>
            </a:stretch>
          </a:blipFill>
        </p:spPr>
      </p:sp>
      <p:sp>
        <p:nvSpPr>
          <p:cNvPr id="3" name="TextBox 3"/>
          <p:cNvSpPr txBox="1"/>
          <p:nvPr/>
        </p:nvSpPr>
        <p:spPr>
          <a:xfrm>
            <a:off x="3490081" y="1296503"/>
            <a:ext cx="8937050" cy="1868384"/>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Model Comparision of 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2123567"/>
            <a:ext cx="8830213" cy="6039866"/>
          </a:xfrm>
          <a:custGeom>
            <a:avLst/>
            <a:gdLst/>
            <a:ahLst/>
            <a:cxnLst/>
            <a:rect l="l" t="t" r="r" b="b"/>
            <a:pathLst>
              <a:path w="8830213" h="6039866">
                <a:moveTo>
                  <a:pt x="0" y="0"/>
                </a:moveTo>
                <a:lnTo>
                  <a:pt x="8830213" y="0"/>
                </a:lnTo>
                <a:lnTo>
                  <a:pt x="8830213" y="6039866"/>
                </a:lnTo>
                <a:lnTo>
                  <a:pt x="0" y="6039866"/>
                </a:lnTo>
                <a:lnTo>
                  <a:pt x="0" y="0"/>
                </a:lnTo>
                <a:close/>
              </a:path>
            </a:pathLst>
          </a:custGeom>
          <a:blipFill>
            <a:blip r:embed="rId2"/>
            <a:stretch>
              <a:fillRect/>
            </a:stretch>
          </a:blipFill>
        </p:spPr>
      </p:sp>
      <p:sp>
        <p:nvSpPr>
          <p:cNvPr id="3" name="Freeform 3"/>
          <p:cNvSpPr/>
          <p:nvPr/>
        </p:nvSpPr>
        <p:spPr>
          <a:xfrm>
            <a:off x="1350602" y="4924372"/>
            <a:ext cx="7136409" cy="2801561"/>
          </a:xfrm>
          <a:custGeom>
            <a:avLst/>
            <a:gdLst/>
            <a:ahLst/>
            <a:cxnLst/>
            <a:rect l="l" t="t" r="r" b="b"/>
            <a:pathLst>
              <a:path w="7136409" h="2801561">
                <a:moveTo>
                  <a:pt x="0" y="0"/>
                </a:moveTo>
                <a:lnTo>
                  <a:pt x="7136409" y="0"/>
                </a:lnTo>
                <a:lnTo>
                  <a:pt x="7136409" y="2801561"/>
                </a:lnTo>
                <a:lnTo>
                  <a:pt x="0" y="2801561"/>
                </a:lnTo>
                <a:lnTo>
                  <a:pt x="0" y="0"/>
                </a:lnTo>
                <a:close/>
              </a:path>
            </a:pathLst>
          </a:custGeom>
          <a:blipFill>
            <a:blip r:embed="rId3"/>
            <a:stretch>
              <a:fillRect/>
            </a:stretch>
          </a:blipFill>
        </p:spPr>
      </p:sp>
      <p:sp>
        <p:nvSpPr>
          <p:cNvPr id="4" name="TextBox 4"/>
          <p:cNvSpPr txBox="1"/>
          <p:nvPr/>
        </p:nvSpPr>
        <p:spPr>
          <a:xfrm>
            <a:off x="1676574" y="1028827"/>
            <a:ext cx="2923699"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Canva Sans Bold"/>
                <a:ea typeface="Canva Sans Bold"/>
                <a:cs typeface="Canva Sans Bold"/>
                <a:sym typeface="Canva Sans Bold"/>
              </a:rPr>
              <a:t>Results</a:t>
            </a:r>
          </a:p>
        </p:txBody>
      </p:sp>
      <p:sp>
        <p:nvSpPr>
          <p:cNvPr id="5" name="TextBox 5"/>
          <p:cNvSpPr txBox="1"/>
          <p:nvPr/>
        </p:nvSpPr>
        <p:spPr>
          <a:xfrm>
            <a:off x="1028700" y="2830548"/>
            <a:ext cx="7967047" cy="4111297"/>
          </a:xfrm>
          <a:prstGeom prst="rect">
            <a:avLst/>
          </a:prstGeom>
        </p:spPr>
        <p:txBody>
          <a:bodyPr lIns="0" tIns="0" rIns="0" bIns="0" rtlCol="0" anchor="t">
            <a:spAutoFit/>
          </a:bodyPr>
          <a:lstStyle/>
          <a:p>
            <a:pPr marL="725221" lvl="1" indent="-362611" algn="l">
              <a:lnSpc>
                <a:spcPts val="4702"/>
              </a:lnSpc>
              <a:buFont typeface="Arial"/>
              <a:buChar char="•"/>
            </a:pPr>
            <a:r>
              <a:rPr lang="en-US" sz="3359">
                <a:solidFill>
                  <a:srgbClr val="000000"/>
                </a:solidFill>
                <a:latin typeface="Canva Sans"/>
                <a:ea typeface="Canva Sans"/>
                <a:cs typeface="Canva Sans"/>
                <a:sym typeface="Canva Sans"/>
              </a:rPr>
              <a:t>We concluded that out of all models we got more accuracy for Random forest as 0.96 % </a:t>
            </a:r>
          </a:p>
          <a:p>
            <a:pPr algn="l">
              <a:lnSpc>
                <a:spcPts val="4702"/>
              </a:lnSpc>
            </a:pPr>
            <a:endParaRPr lang="en-US" sz="3359">
              <a:solidFill>
                <a:srgbClr val="000000"/>
              </a:solidFill>
              <a:latin typeface="Canva Sans"/>
              <a:ea typeface="Canva Sans"/>
              <a:cs typeface="Canva Sans"/>
              <a:sym typeface="Canva Sans"/>
            </a:endParaRPr>
          </a:p>
          <a:p>
            <a:pPr algn="l">
              <a:lnSpc>
                <a:spcPts val="4702"/>
              </a:lnSpc>
            </a:pPr>
            <a:endParaRPr lang="en-US" sz="3359">
              <a:solidFill>
                <a:srgbClr val="000000"/>
              </a:solidFill>
              <a:latin typeface="Canva Sans"/>
              <a:ea typeface="Canva Sans"/>
              <a:cs typeface="Canva Sans"/>
              <a:sym typeface="Canva Sans"/>
            </a:endParaRPr>
          </a:p>
          <a:p>
            <a:pPr algn="l">
              <a:lnSpc>
                <a:spcPts val="4702"/>
              </a:lnSpc>
            </a:pPr>
            <a:endParaRPr lang="en-US" sz="3359">
              <a:solidFill>
                <a:srgbClr val="000000"/>
              </a:solidFill>
              <a:latin typeface="Canva Sans"/>
              <a:ea typeface="Canva Sans"/>
              <a:cs typeface="Canva Sans"/>
              <a:sym typeface="Canva Sans"/>
            </a:endParaRPr>
          </a:p>
          <a:p>
            <a:pPr algn="l">
              <a:lnSpc>
                <a:spcPts val="4702"/>
              </a:lnSpc>
            </a:pPr>
            <a:endParaRPr lang="en-US" sz="3359">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27" r="-2727"/>
            </a:stretch>
          </a:blipFill>
        </p:spPr>
      </p:sp>
      <p:sp>
        <p:nvSpPr>
          <p:cNvPr id="3" name="TextBox 3"/>
          <p:cNvSpPr txBox="1"/>
          <p:nvPr/>
        </p:nvSpPr>
        <p:spPr>
          <a:xfrm>
            <a:off x="2378065" y="9055658"/>
            <a:ext cx="2336865" cy="357660"/>
          </a:xfrm>
          <a:prstGeom prst="rect">
            <a:avLst/>
          </a:prstGeom>
        </p:spPr>
        <p:txBody>
          <a:bodyPr lIns="0" tIns="0" rIns="0" bIns="0" rtlCol="0" anchor="t">
            <a:spAutoFit/>
          </a:bodyPr>
          <a:lstStyle/>
          <a:p>
            <a:pPr algn="ctr">
              <a:lnSpc>
                <a:spcPts val="2861"/>
              </a:lnSpc>
              <a:spcBef>
                <a:spcPct val="0"/>
              </a:spcBef>
            </a:pPr>
            <a:r>
              <a:rPr lang="en-US" sz="2043">
                <a:solidFill>
                  <a:srgbClr val="FFFFFF"/>
                </a:solidFill>
                <a:latin typeface="Canva Sans"/>
                <a:ea typeface="Canva Sans"/>
                <a:cs typeface="Canva Sans"/>
                <a:sym typeface="Canva Sans"/>
              </a:rPr>
              <a:t>with  0.96%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8022" y="419417"/>
            <a:ext cx="9571691"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Canva Sans Bold"/>
                <a:ea typeface="Canva Sans Bold"/>
                <a:cs typeface="Canva Sans Bold"/>
                <a:sym typeface="Canva Sans Bold"/>
              </a:rPr>
              <a:t>Making The Prediction</a:t>
            </a:r>
          </a:p>
        </p:txBody>
      </p:sp>
      <p:sp>
        <p:nvSpPr>
          <p:cNvPr id="3" name="TextBox 3"/>
          <p:cNvSpPr txBox="1"/>
          <p:nvPr/>
        </p:nvSpPr>
        <p:spPr>
          <a:xfrm>
            <a:off x="268022" y="1624103"/>
            <a:ext cx="17867071" cy="10126115"/>
          </a:xfrm>
          <a:prstGeom prst="rect">
            <a:avLst/>
          </a:prstGeom>
        </p:spPr>
        <p:txBody>
          <a:bodyPr lIns="0" tIns="0" rIns="0" bIns="0" rtlCol="0" anchor="t">
            <a:spAutoFit/>
          </a:bodyPr>
          <a:lstStyle/>
          <a:p>
            <a:pPr marL="552506" lvl="1" indent="-276253" algn="l">
              <a:lnSpc>
                <a:spcPts val="3582"/>
              </a:lnSpc>
              <a:buFont typeface="Arial"/>
              <a:buChar char="•"/>
            </a:pPr>
            <a:r>
              <a:rPr lang="en-US" sz="2559">
                <a:solidFill>
                  <a:srgbClr val="000000"/>
                </a:solidFill>
                <a:latin typeface="Canva Sans"/>
                <a:ea typeface="Canva Sans"/>
                <a:cs typeface="Canva Sans"/>
                <a:sym typeface="Canva Sans"/>
              </a:rPr>
              <a:t>After evaluating different machine learning models, we found that the Random Forest Classifier provided the highest accuracy. Therefore, we selected it as the final model for making predictions </a:t>
            </a:r>
          </a:p>
          <a:p>
            <a:pPr marL="552506" lvl="1" indent="-276253" algn="l">
              <a:lnSpc>
                <a:spcPts val="3582"/>
              </a:lnSpc>
              <a:buFont typeface="Arial"/>
              <a:buChar char="•"/>
            </a:pPr>
            <a:r>
              <a:rPr lang="en-US" sz="2559">
                <a:solidFill>
                  <a:srgbClr val="000000"/>
                </a:solidFill>
                <a:latin typeface="Canva Sans"/>
                <a:ea typeface="Canva Sans"/>
                <a:cs typeface="Canva Sans"/>
                <a:sym typeface="Canva Sans"/>
              </a:rPr>
              <a:t>The inputs we taken are: </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 Gender – 1 = Male, 0 = Female</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Country – e.g., 0 = Australia, 15 = India, 34 = USA, etc.</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Occupation – 4 = Student, 1 = Corporate, 2 = Housewife, 0 = Business, 3 = Others</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Self Employed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Family History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Treatment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Days Indoors – 0 = 1–14 days, 1 = 15–30 days, 2 = 31–60 days, 3 = Goes out every day, 4 = More than 2 months</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Growing Stress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Changes in Habits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Mental Health History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Mood Swings – 2 = Low, 1 = Medium, 0 = High</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Coping Struggles – 1 = Yes,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Work Interest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Social Weakness – 2 = Yes, 1 = Maybe, 0 = No</a:t>
            </a:r>
          </a:p>
          <a:p>
            <a:pPr marL="552506" lvl="1" indent="-276253" algn="l">
              <a:lnSpc>
                <a:spcPts val="3582"/>
              </a:lnSpc>
              <a:buAutoNum type="arabicPeriod"/>
            </a:pPr>
            <a:r>
              <a:rPr lang="en-US" sz="2559">
                <a:solidFill>
                  <a:srgbClr val="000000"/>
                </a:solidFill>
                <a:latin typeface="Canva Sans"/>
                <a:ea typeface="Canva Sans"/>
                <a:cs typeface="Canva Sans"/>
                <a:sym typeface="Canva Sans"/>
              </a:rPr>
              <a:t>Mental Health Interview – 2 = Yes, 1 = Maybe, 0 = No</a:t>
            </a:r>
          </a:p>
          <a:p>
            <a:pPr marL="552506" lvl="1" indent="-276253" algn="l">
              <a:lnSpc>
                <a:spcPts val="3582"/>
              </a:lnSpc>
              <a:buFont typeface="Arial"/>
              <a:buChar char="•"/>
            </a:pPr>
            <a:r>
              <a:rPr lang="en-US" sz="2559">
                <a:solidFill>
                  <a:srgbClr val="000000"/>
                </a:solidFill>
                <a:latin typeface="Canva Sans"/>
                <a:ea typeface="Canva Sans"/>
                <a:cs typeface="Canva Sans"/>
                <a:sym typeface="Canva Sans"/>
              </a:rPr>
              <a:t>By taking these inputs it will predict whether a person  has mood swings or not and need car or not </a:t>
            </a:r>
          </a:p>
          <a:p>
            <a:pPr algn="l">
              <a:lnSpc>
                <a:spcPts val="3722"/>
              </a:lnSpc>
            </a:pPr>
            <a:endParaRPr lang="en-US" sz="2559">
              <a:solidFill>
                <a:srgbClr val="000000"/>
              </a:solidFill>
              <a:latin typeface="Canva Sans"/>
              <a:ea typeface="Canva Sans"/>
              <a:cs typeface="Canva Sans"/>
              <a:sym typeface="Canva Sans"/>
            </a:endParaRPr>
          </a:p>
          <a:p>
            <a:pPr algn="l">
              <a:lnSpc>
                <a:spcPts val="4702"/>
              </a:lnSpc>
            </a:pPr>
            <a:endParaRPr lang="en-US" sz="2559">
              <a:solidFill>
                <a:srgbClr val="000000"/>
              </a:solidFill>
              <a:latin typeface="Canva Sans"/>
              <a:ea typeface="Canva Sans"/>
              <a:cs typeface="Canva Sans"/>
              <a:sym typeface="Canva Sans"/>
            </a:endParaRPr>
          </a:p>
          <a:p>
            <a:pPr algn="l">
              <a:lnSpc>
                <a:spcPts val="4702"/>
              </a:lnSpc>
            </a:pPr>
            <a:endParaRPr lang="en-US" sz="2559">
              <a:solidFill>
                <a:srgbClr val="000000"/>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49346" y="154655"/>
            <a:ext cx="9571691" cy="1094740"/>
          </a:xfrm>
          <a:prstGeom prst="rect">
            <a:avLst/>
          </a:prstGeom>
        </p:spPr>
        <p:txBody>
          <a:bodyPr lIns="0" tIns="0" rIns="0" bIns="0" rtlCol="0" anchor="t">
            <a:spAutoFit/>
          </a:bodyPr>
          <a:lstStyle/>
          <a:p>
            <a:pPr algn="ctr">
              <a:lnSpc>
                <a:spcPts val="8959"/>
              </a:lnSpc>
              <a:spcBef>
                <a:spcPct val="0"/>
              </a:spcBef>
            </a:pPr>
            <a:r>
              <a:rPr lang="en-US" sz="6399" b="1">
                <a:solidFill>
                  <a:srgbClr val="000000"/>
                </a:solidFill>
                <a:latin typeface="Canva Sans Bold"/>
                <a:ea typeface="Canva Sans Bold"/>
                <a:cs typeface="Canva Sans Bold"/>
                <a:sym typeface="Canva Sans Bold"/>
              </a:rPr>
              <a:t>Result:</a:t>
            </a:r>
          </a:p>
        </p:txBody>
      </p:sp>
      <p:sp>
        <p:nvSpPr>
          <p:cNvPr id="3" name="TextBox 3"/>
          <p:cNvSpPr txBox="1"/>
          <p:nvPr/>
        </p:nvSpPr>
        <p:spPr>
          <a:xfrm>
            <a:off x="608177" y="1192245"/>
            <a:ext cx="17679823" cy="9643745"/>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Gender (1 for Male, 0 for Female): 1</a:t>
            </a:r>
          </a:p>
          <a:p>
            <a:pPr algn="l">
              <a:lnSpc>
                <a:spcPts val="4200"/>
              </a:lnSpc>
            </a:pPr>
            <a:r>
              <a:rPr lang="en-US" sz="3000">
                <a:solidFill>
                  <a:srgbClr val="000000"/>
                </a:solidFill>
                <a:latin typeface="Canva Sans"/>
                <a:ea typeface="Canva Sans"/>
                <a:cs typeface="Canva Sans"/>
                <a:sym typeface="Canva Sans"/>
              </a:rPr>
              <a:t>Country (0 for Australia, ....,15 for India,....., 34 for USA ): 15</a:t>
            </a:r>
          </a:p>
          <a:p>
            <a:pPr algn="l">
              <a:lnSpc>
                <a:spcPts val="4200"/>
              </a:lnSpc>
            </a:pPr>
            <a:r>
              <a:rPr lang="en-US" sz="3000">
                <a:solidFill>
                  <a:srgbClr val="000000"/>
                </a:solidFill>
                <a:latin typeface="Canva Sans"/>
                <a:ea typeface="Canva Sans"/>
                <a:cs typeface="Canva Sans"/>
                <a:sym typeface="Canva Sans"/>
              </a:rPr>
              <a:t>Occupation 4 for Student, 1 for corporate, 2 for Housewife, 0 Business and 3 for others etc.): 4</a:t>
            </a:r>
          </a:p>
          <a:p>
            <a:pPr algn="l">
              <a:lnSpc>
                <a:spcPts val="4200"/>
              </a:lnSpc>
            </a:pPr>
            <a:r>
              <a:rPr lang="en-US" sz="3000">
                <a:solidFill>
                  <a:srgbClr val="000000"/>
                </a:solidFill>
                <a:latin typeface="Canva Sans"/>
                <a:ea typeface="Canva Sans"/>
                <a:cs typeface="Canva Sans"/>
                <a:sym typeface="Canva Sans"/>
              </a:rPr>
              <a:t>Self Employed (1 for Yes, 0 for No): 1</a:t>
            </a:r>
          </a:p>
          <a:p>
            <a:pPr algn="l">
              <a:lnSpc>
                <a:spcPts val="4200"/>
              </a:lnSpc>
            </a:pPr>
            <a:r>
              <a:rPr lang="en-US" sz="3000">
                <a:solidFill>
                  <a:srgbClr val="000000"/>
                </a:solidFill>
                <a:latin typeface="Canva Sans"/>
                <a:ea typeface="Canva Sans"/>
                <a:cs typeface="Canva Sans"/>
                <a:sym typeface="Canva Sans"/>
              </a:rPr>
              <a:t>Family History (1 for Yes, 0 for No): 1</a:t>
            </a:r>
          </a:p>
          <a:p>
            <a:pPr algn="l">
              <a:lnSpc>
                <a:spcPts val="4200"/>
              </a:lnSpc>
            </a:pPr>
            <a:r>
              <a:rPr lang="en-US" sz="3000">
                <a:solidFill>
                  <a:srgbClr val="000000"/>
                </a:solidFill>
                <a:latin typeface="Canva Sans"/>
                <a:ea typeface="Canva Sans"/>
                <a:cs typeface="Canva Sans"/>
                <a:sym typeface="Canva Sans"/>
              </a:rPr>
              <a:t>Treatment (1 for Yes, 0 for No): 1</a:t>
            </a:r>
          </a:p>
          <a:p>
            <a:pPr algn="l">
              <a:lnSpc>
                <a:spcPts val="4200"/>
              </a:lnSpc>
            </a:pPr>
            <a:r>
              <a:rPr lang="en-US" sz="3000">
                <a:solidFill>
                  <a:srgbClr val="000000"/>
                </a:solidFill>
                <a:latin typeface="Canva Sans"/>
                <a:ea typeface="Canva Sans"/>
                <a:cs typeface="Canva Sans"/>
                <a:sym typeface="Canva Sans"/>
              </a:rPr>
              <a:t>Days Indoors 0 for (1-14 days), 1 for (15-30 days), 2 for (31-60 days), 3 for Go out everyday and 4 for more than two months: 4</a:t>
            </a:r>
          </a:p>
          <a:p>
            <a:pPr algn="l">
              <a:lnSpc>
                <a:spcPts val="4200"/>
              </a:lnSpc>
            </a:pPr>
            <a:r>
              <a:rPr lang="en-US" sz="3000">
                <a:solidFill>
                  <a:srgbClr val="000000"/>
                </a:solidFill>
                <a:latin typeface="Canva Sans"/>
                <a:ea typeface="Canva Sans"/>
                <a:cs typeface="Canva Sans"/>
                <a:sym typeface="Canva Sans"/>
              </a:rPr>
              <a:t>Growing Stress (2 for Yes, 0 for No and 1 for Maybe): 2</a:t>
            </a:r>
          </a:p>
          <a:p>
            <a:pPr algn="l">
              <a:lnSpc>
                <a:spcPts val="4200"/>
              </a:lnSpc>
            </a:pPr>
            <a:r>
              <a:rPr lang="en-US" sz="3000">
                <a:solidFill>
                  <a:srgbClr val="000000"/>
                </a:solidFill>
                <a:latin typeface="Canva Sans"/>
                <a:ea typeface="Canva Sans"/>
                <a:cs typeface="Canva Sans"/>
                <a:sym typeface="Canva Sans"/>
              </a:rPr>
              <a:t>Changes in Habits (2 for Yes, 0 for No and 1 for Maybe): 2</a:t>
            </a:r>
          </a:p>
          <a:p>
            <a:pPr algn="l">
              <a:lnSpc>
                <a:spcPts val="4200"/>
              </a:lnSpc>
            </a:pPr>
            <a:r>
              <a:rPr lang="en-US" sz="3000">
                <a:solidFill>
                  <a:srgbClr val="000000"/>
                </a:solidFill>
                <a:latin typeface="Canva Sans"/>
                <a:ea typeface="Canva Sans"/>
                <a:cs typeface="Canva Sans"/>
                <a:sym typeface="Canva Sans"/>
              </a:rPr>
              <a:t>Mental Health History (2 for Yes, 0 for No and 1 for Maybe): 2</a:t>
            </a:r>
          </a:p>
          <a:p>
            <a:pPr algn="l">
              <a:lnSpc>
                <a:spcPts val="4200"/>
              </a:lnSpc>
            </a:pPr>
            <a:r>
              <a:rPr lang="en-US" sz="3000">
                <a:solidFill>
                  <a:srgbClr val="000000"/>
                </a:solidFill>
                <a:latin typeface="Canva Sans"/>
                <a:ea typeface="Canva Sans"/>
                <a:cs typeface="Canva Sans"/>
                <a:sym typeface="Canva Sans"/>
              </a:rPr>
              <a:t>Mood Swings (2 for low,1 for Medium, 0 for high): 0</a:t>
            </a:r>
          </a:p>
          <a:p>
            <a:pPr algn="l">
              <a:lnSpc>
                <a:spcPts val="4200"/>
              </a:lnSpc>
            </a:pPr>
            <a:r>
              <a:rPr lang="en-US" sz="3000">
                <a:solidFill>
                  <a:srgbClr val="000000"/>
                </a:solidFill>
                <a:latin typeface="Canva Sans"/>
                <a:ea typeface="Canva Sans"/>
                <a:cs typeface="Canva Sans"/>
                <a:sym typeface="Canva Sans"/>
              </a:rPr>
              <a:t>Coping Struggles (1 for Yes, 0 for No): 1</a:t>
            </a:r>
          </a:p>
          <a:p>
            <a:pPr algn="just">
              <a:lnSpc>
                <a:spcPts val="4200"/>
              </a:lnSpc>
            </a:pPr>
            <a:r>
              <a:rPr lang="en-US" sz="3000">
                <a:solidFill>
                  <a:srgbClr val="000000"/>
                </a:solidFill>
                <a:latin typeface="Canva Sans"/>
                <a:ea typeface="Canva Sans"/>
                <a:cs typeface="Canva Sans"/>
                <a:sym typeface="Canva Sans"/>
              </a:rPr>
              <a:t>Work Interest (2 for Yes, 0 for No and 1 for Maybe): 0</a:t>
            </a:r>
          </a:p>
          <a:p>
            <a:pPr algn="just">
              <a:lnSpc>
                <a:spcPts val="4200"/>
              </a:lnSpc>
            </a:pPr>
            <a:r>
              <a:rPr lang="en-US" sz="3000">
                <a:solidFill>
                  <a:srgbClr val="000000"/>
                </a:solidFill>
                <a:latin typeface="Canva Sans"/>
                <a:ea typeface="Canva Sans"/>
                <a:cs typeface="Canva Sans"/>
                <a:sym typeface="Canva Sans"/>
              </a:rPr>
              <a:t>Social Weakness (2 for Yes, 0 for No and 1 for Maybe): 2</a:t>
            </a:r>
          </a:p>
          <a:p>
            <a:pPr algn="just">
              <a:lnSpc>
                <a:spcPts val="4200"/>
              </a:lnSpc>
            </a:pPr>
            <a:r>
              <a:rPr lang="en-US" sz="3000">
                <a:solidFill>
                  <a:srgbClr val="000000"/>
                </a:solidFill>
                <a:latin typeface="Canva Sans"/>
                <a:ea typeface="Canva Sans"/>
                <a:cs typeface="Canva Sans"/>
                <a:sym typeface="Canva Sans"/>
              </a:rPr>
              <a:t>Mental Health Interview (2 for Yes, 0 for No and 1 for Maybe): 2</a:t>
            </a:r>
          </a:p>
          <a:p>
            <a:pPr algn="just">
              <a:lnSpc>
                <a:spcPts val="4200"/>
              </a:lnSpc>
            </a:pPr>
            <a:r>
              <a:rPr lang="en-US" sz="3000">
                <a:solidFill>
                  <a:srgbClr val="000000"/>
                </a:solidFill>
                <a:latin typeface="Canva Sans"/>
                <a:ea typeface="Canva Sans"/>
                <a:cs typeface="Canva Sans"/>
                <a:sym typeface="Canva Sans"/>
              </a:rPr>
              <a:t>The model predicts that you need care.</a:t>
            </a:r>
          </a:p>
          <a:p>
            <a:pPr algn="ctr">
              <a:lnSpc>
                <a:spcPts val="4759"/>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8934"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186248" y="0"/>
            <a:ext cx="8957752" cy="10287000"/>
          </a:xfrm>
          <a:custGeom>
            <a:avLst/>
            <a:gdLst/>
            <a:ahLst/>
            <a:cxnLst/>
            <a:rect l="l" t="t" r="r" b="b"/>
            <a:pathLst>
              <a:path w="8957752" h="10287000">
                <a:moveTo>
                  <a:pt x="0" y="0"/>
                </a:moveTo>
                <a:lnTo>
                  <a:pt x="8957752" y="0"/>
                </a:lnTo>
                <a:lnTo>
                  <a:pt x="8957752" y="10287000"/>
                </a:lnTo>
                <a:lnTo>
                  <a:pt x="0" y="10287000"/>
                </a:lnTo>
                <a:lnTo>
                  <a:pt x="0" y="0"/>
                </a:lnTo>
                <a:close/>
              </a:path>
            </a:pathLst>
          </a:custGeom>
          <a:blipFill>
            <a:blip r:embed="rId3"/>
            <a:stretch>
              <a:fillRect l="-1483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85265" y="621769"/>
            <a:ext cx="10001523" cy="987582"/>
          </a:xfrm>
          <a:prstGeom prst="rect">
            <a:avLst/>
          </a:prstGeom>
        </p:spPr>
        <p:txBody>
          <a:bodyPr lIns="0" tIns="0" rIns="0" bIns="0" rtlCol="0" anchor="t">
            <a:spAutoFit/>
          </a:bodyPr>
          <a:lstStyle/>
          <a:p>
            <a:pPr algn="ctr">
              <a:lnSpc>
                <a:spcPts val="8041"/>
              </a:lnSpc>
              <a:spcBef>
                <a:spcPct val="0"/>
              </a:spcBef>
            </a:pPr>
            <a:r>
              <a:rPr lang="en-US" sz="5743" b="1" dirty="0">
                <a:solidFill>
                  <a:srgbClr val="000000"/>
                </a:solidFill>
                <a:latin typeface="Canva Sans Bold"/>
                <a:ea typeface="Canva Sans Bold"/>
                <a:cs typeface="Canva Sans Bold"/>
                <a:sym typeface="Canva Sans Bold"/>
              </a:rPr>
              <a:t> PROBLEM DEFINITION</a:t>
            </a:r>
          </a:p>
        </p:txBody>
      </p:sp>
      <p:sp>
        <p:nvSpPr>
          <p:cNvPr id="4" name="TextBox 4"/>
          <p:cNvSpPr txBox="1"/>
          <p:nvPr/>
        </p:nvSpPr>
        <p:spPr>
          <a:xfrm>
            <a:off x="-304800" y="2095500"/>
            <a:ext cx="10203513" cy="6672339"/>
          </a:xfrm>
          <a:prstGeom prst="rect">
            <a:avLst/>
          </a:prstGeom>
        </p:spPr>
        <p:txBody>
          <a:bodyPr lIns="0" tIns="0" rIns="0" bIns="0" rtlCol="0" anchor="t">
            <a:spAutoFit/>
          </a:bodyPr>
          <a:lstStyle/>
          <a:p>
            <a:pPr marL="798829" lvl="1" indent="-399415" algn="just">
              <a:lnSpc>
                <a:spcPts val="5179"/>
              </a:lnSpc>
              <a:buFont typeface="Arial"/>
              <a:buChar char="•"/>
            </a:pPr>
            <a:endParaRPr lang="en-US" sz="3200" dirty="0">
              <a:solidFill>
                <a:srgbClr val="000000"/>
              </a:solidFill>
              <a:latin typeface="Canva Sans"/>
              <a:ea typeface="Canva Sans"/>
              <a:cs typeface="Canva Sans"/>
              <a:sym typeface="Canva Sans"/>
            </a:endParaRPr>
          </a:p>
          <a:p>
            <a:pPr marL="798829" lvl="1" indent="-399415" algn="just">
              <a:lnSpc>
                <a:spcPts val="5179"/>
              </a:lnSpc>
              <a:buFont typeface="Arial"/>
              <a:buChar char="•"/>
            </a:pPr>
            <a:r>
              <a:rPr lang="en-US" sz="3200" dirty="0">
                <a:solidFill>
                  <a:srgbClr val="000000"/>
                </a:solidFill>
                <a:latin typeface="Canva Sans"/>
                <a:ea typeface="Canva Sans"/>
                <a:cs typeface="Canva Sans"/>
                <a:sym typeface="Canva Sans"/>
              </a:rPr>
              <a:t>The Mental Health Prediction project aims to develop a model that assesses an individual's mental stability and predicts whether they require mental health support. The model evaluates various features, such as occupation, stress levels, coping mechanisms, and mental health history, to identify patterns or predictors of potential mental health issues. </a:t>
            </a:r>
          </a:p>
          <a:p>
            <a:pPr algn="l">
              <a:lnSpc>
                <a:spcPts val="5739"/>
              </a:lnSpc>
            </a:pPr>
            <a:endParaRPr lang="en-US" sz="3699" dirty="0">
              <a:solidFill>
                <a:srgbClr val="000000"/>
              </a:solidFill>
              <a:latin typeface="Canva Sans"/>
              <a:ea typeface="Canva Sans"/>
              <a:cs typeface="Canva Sans"/>
              <a:sym typeface="Canva Sans"/>
            </a:endParaRPr>
          </a:p>
        </p:txBody>
      </p:sp>
      <p:sp>
        <p:nvSpPr>
          <p:cNvPr id="5" name="Freeform 5"/>
          <p:cNvSpPr/>
          <p:nvPr/>
        </p:nvSpPr>
        <p:spPr>
          <a:xfrm>
            <a:off x="15536655" y="0"/>
            <a:ext cx="2751345" cy="3538229"/>
          </a:xfrm>
          <a:custGeom>
            <a:avLst/>
            <a:gdLst/>
            <a:ahLst/>
            <a:cxnLst/>
            <a:rect l="l" t="t" r="r" b="b"/>
            <a:pathLst>
              <a:path w="2751345" h="3538229">
                <a:moveTo>
                  <a:pt x="0" y="0"/>
                </a:moveTo>
                <a:lnTo>
                  <a:pt x="2751345" y="0"/>
                </a:lnTo>
                <a:lnTo>
                  <a:pt x="2751345" y="3538229"/>
                </a:lnTo>
                <a:lnTo>
                  <a:pt x="0" y="3538229"/>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6667" y="351649"/>
            <a:ext cx="10001523" cy="2006757"/>
          </a:xfrm>
          <a:prstGeom prst="rect">
            <a:avLst/>
          </a:prstGeom>
        </p:spPr>
        <p:txBody>
          <a:bodyPr lIns="0" tIns="0" rIns="0" bIns="0" rtlCol="0" anchor="t">
            <a:spAutoFit/>
          </a:bodyPr>
          <a:lstStyle/>
          <a:p>
            <a:pPr algn="ctr">
              <a:lnSpc>
                <a:spcPts val="8041"/>
              </a:lnSpc>
            </a:pPr>
            <a:r>
              <a:rPr lang="en-US" sz="5743" b="1">
                <a:solidFill>
                  <a:srgbClr val="000000"/>
                </a:solidFill>
                <a:latin typeface="Canva Sans Bold"/>
                <a:ea typeface="Canva Sans Bold"/>
                <a:cs typeface="Canva Sans Bold"/>
                <a:sym typeface="Canva Sans Bold"/>
              </a:rPr>
              <a:t>Why This Problem occurs ?</a:t>
            </a:r>
          </a:p>
          <a:p>
            <a:pPr algn="ctr">
              <a:lnSpc>
                <a:spcPts val="8041"/>
              </a:lnSpc>
              <a:spcBef>
                <a:spcPct val="0"/>
              </a:spcBef>
            </a:pPr>
            <a:endParaRPr lang="en-US" sz="5743" b="1">
              <a:solidFill>
                <a:srgbClr val="000000"/>
              </a:solidFill>
              <a:latin typeface="Canva Sans Bold"/>
              <a:ea typeface="Canva Sans Bold"/>
              <a:cs typeface="Canva Sans Bold"/>
              <a:sym typeface="Canva Sans Bold"/>
            </a:endParaRPr>
          </a:p>
        </p:txBody>
      </p:sp>
      <p:sp>
        <p:nvSpPr>
          <p:cNvPr id="3" name="TextBox 3"/>
          <p:cNvSpPr txBox="1"/>
          <p:nvPr/>
        </p:nvSpPr>
        <p:spPr>
          <a:xfrm>
            <a:off x="440637" y="1628140"/>
            <a:ext cx="17406725" cy="8658860"/>
          </a:xfrm>
          <a:prstGeom prst="rect">
            <a:avLst/>
          </a:prstGeom>
        </p:spPr>
        <p:txBody>
          <a:bodyPr lIns="0" tIns="0" rIns="0" bIns="0" rtlCol="0" anchor="t">
            <a:spAutoFit/>
          </a:bodyPr>
          <a:lstStyle/>
          <a:p>
            <a:pPr marL="885187" lvl="1" indent="-442594" algn="just">
              <a:lnSpc>
                <a:spcPts val="5739"/>
              </a:lnSpc>
              <a:buFont typeface="Arial"/>
              <a:buChar char="•"/>
            </a:pPr>
            <a:r>
              <a:rPr lang="en-US" sz="4099" dirty="0">
                <a:solidFill>
                  <a:srgbClr val="000000"/>
                </a:solidFill>
                <a:latin typeface="Canva Sans"/>
                <a:ea typeface="Canva Sans"/>
                <a:cs typeface="Canva Sans"/>
                <a:sym typeface="Canva Sans"/>
              </a:rPr>
              <a:t>Mental health issues are increasingly prevalent, especially among students and professionals who face academic, career, and social pressures. These challenges often lead to stress, anxiety, and mood fluctuations.</a:t>
            </a:r>
          </a:p>
          <a:p>
            <a:pPr marL="885187" lvl="1" indent="-442594" algn="just">
              <a:lnSpc>
                <a:spcPts val="5739"/>
              </a:lnSpc>
              <a:buFont typeface="Arial"/>
              <a:buChar char="•"/>
            </a:pPr>
            <a:r>
              <a:rPr lang="en-US" sz="4099" dirty="0">
                <a:solidFill>
                  <a:srgbClr val="000000"/>
                </a:solidFill>
                <a:latin typeface="Canva Sans"/>
                <a:ea typeface="Canva Sans"/>
                <a:cs typeface="Canva Sans"/>
                <a:sym typeface="Canva Sans"/>
              </a:rPr>
              <a:t>Many people don’t ask for help with their mental health because of fear, shame, or simply not knowing enough about it. But if these problems are ignored, they can turn into serious issues like depression or burnout.</a:t>
            </a:r>
          </a:p>
          <a:p>
            <a:pPr marL="885187" lvl="1" indent="-442594" algn="just">
              <a:lnSpc>
                <a:spcPts val="5739"/>
              </a:lnSpc>
              <a:buFont typeface="Arial"/>
              <a:buChar char="•"/>
            </a:pPr>
            <a:r>
              <a:rPr lang="en-US" sz="4099" dirty="0">
                <a:solidFill>
                  <a:srgbClr val="000000"/>
                </a:solidFill>
                <a:latin typeface="Canva Sans"/>
                <a:ea typeface="Canva Sans"/>
                <a:cs typeface="Canva Sans"/>
                <a:sym typeface="Canva Sans"/>
              </a:rPr>
              <a:t>The goal is to help students and working professionals get the right help early on, improve their well-being, and stop problems from getting worse</a:t>
            </a:r>
          </a:p>
          <a:p>
            <a:pPr algn="l">
              <a:lnSpc>
                <a:spcPts val="5739"/>
              </a:lnSpc>
              <a:spcBef>
                <a:spcPct val="0"/>
              </a:spcBef>
            </a:pPr>
            <a:endParaRPr lang="en-US" sz="4099" dirty="0">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183874" y="182723"/>
            <a:ext cx="9873730" cy="845977"/>
          </a:xfrm>
          <a:prstGeom prst="rect">
            <a:avLst/>
          </a:prstGeom>
        </p:spPr>
        <p:txBody>
          <a:bodyPr lIns="0" tIns="0" rIns="0" bIns="0" rtlCol="0" anchor="t">
            <a:spAutoFit/>
          </a:bodyPr>
          <a:lstStyle/>
          <a:p>
            <a:pPr algn="ctr">
              <a:lnSpc>
                <a:spcPts val="6921"/>
              </a:lnSpc>
              <a:spcBef>
                <a:spcPct val="0"/>
              </a:spcBef>
            </a:pPr>
            <a:r>
              <a:rPr lang="en-US" sz="4943" b="1">
                <a:solidFill>
                  <a:srgbClr val="000000"/>
                </a:solidFill>
                <a:latin typeface="Canva Sans Bold"/>
                <a:ea typeface="Canva Sans Bold"/>
                <a:cs typeface="Canva Sans Bold"/>
                <a:sym typeface="Canva Sans Bold"/>
              </a:rPr>
              <a:t>DATA LOADING AND CLEANING</a:t>
            </a:r>
          </a:p>
        </p:txBody>
      </p:sp>
      <p:sp>
        <p:nvSpPr>
          <p:cNvPr id="4" name="TextBox 4"/>
          <p:cNvSpPr txBox="1"/>
          <p:nvPr/>
        </p:nvSpPr>
        <p:spPr>
          <a:xfrm>
            <a:off x="0" y="1701381"/>
            <a:ext cx="10104903" cy="9179821"/>
          </a:xfrm>
          <a:prstGeom prst="rect">
            <a:avLst/>
          </a:prstGeom>
        </p:spPr>
        <p:txBody>
          <a:bodyPr lIns="0" tIns="0" rIns="0" bIns="0" rtlCol="0" anchor="t">
            <a:spAutoFit/>
          </a:bodyPr>
          <a:lstStyle/>
          <a:p>
            <a:pPr marL="654936" lvl="1" indent="-327468" algn="just">
              <a:lnSpc>
                <a:spcPts val="4246"/>
              </a:lnSpc>
              <a:buFont typeface="Arial"/>
              <a:buChar char="•"/>
            </a:pPr>
            <a:r>
              <a:rPr lang="en-US" sz="2400" dirty="0">
                <a:solidFill>
                  <a:srgbClr val="000000"/>
                </a:solidFill>
                <a:latin typeface="Canva Sans"/>
                <a:ea typeface="Canva Sans"/>
                <a:cs typeface="Canva Sans"/>
                <a:sym typeface="Canva Sans"/>
              </a:rPr>
              <a:t>Load the mental health dataset using </a:t>
            </a:r>
            <a:r>
              <a:rPr lang="en-US" sz="2400" dirty="0" err="1">
                <a:solidFill>
                  <a:srgbClr val="000000"/>
                </a:solidFill>
                <a:latin typeface="Canva Sans"/>
                <a:ea typeface="Canva Sans"/>
                <a:cs typeface="Canva Sans"/>
                <a:sym typeface="Canva Sans"/>
              </a:rPr>
              <a:t>pd.read_csv</a:t>
            </a:r>
            <a:r>
              <a:rPr lang="en-US" sz="2400" b="1" u="sng" dirty="0">
                <a:solidFill>
                  <a:srgbClr val="000000"/>
                </a:solidFill>
                <a:latin typeface="Canva Sans"/>
                <a:ea typeface="Canva Sans"/>
                <a:cs typeface="Canva Sans"/>
                <a:sym typeface="Canva Sans"/>
              </a:rPr>
              <a:t>().</a:t>
            </a:r>
          </a:p>
          <a:p>
            <a:pPr marL="327468" lvl="1" algn="just">
              <a:lnSpc>
                <a:spcPts val="4246"/>
              </a:lnSpc>
            </a:pPr>
            <a:r>
              <a:rPr lang="en-US" sz="2400" b="1" dirty="0">
                <a:solidFill>
                  <a:srgbClr val="000000"/>
                </a:solidFill>
                <a:latin typeface="Canva Sans"/>
                <a:ea typeface="Canva Sans"/>
                <a:cs typeface="Canva Sans"/>
                <a:sym typeface="Canva Sans"/>
              </a:rPr>
              <a:t>Drive link for downloading the data set : </a:t>
            </a:r>
          </a:p>
          <a:p>
            <a:pPr marL="654936" lvl="1" indent="-327468" algn="just">
              <a:lnSpc>
                <a:spcPts val="4246"/>
              </a:lnSpc>
              <a:buFont typeface="Arial"/>
              <a:buChar char="•"/>
            </a:pPr>
            <a:r>
              <a:rPr lang="en-US" sz="2400" b="1" u="sng" dirty="0">
                <a:solidFill>
                  <a:srgbClr val="000000"/>
                </a:solidFill>
                <a:latin typeface="Canva Sans"/>
                <a:ea typeface="Canva Sans"/>
                <a:cs typeface="Canva Sans"/>
                <a:sym typeface="Canva Sans"/>
              </a:rPr>
              <a:t>(https://drive.google.com/file/d/1DCOByC4agBXjZ1UfW3talY5QHDjMV69T/view?usp=sharing)</a:t>
            </a:r>
          </a:p>
          <a:p>
            <a:pPr marL="654936" lvl="1" indent="-327468" algn="just">
              <a:lnSpc>
                <a:spcPts val="4246"/>
              </a:lnSpc>
              <a:buFont typeface="Arial"/>
              <a:buChar char="•"/>
            </a:pPr>
            <a:r>
              <a:rPr lang="en-US" sz="2400" dirty="0">
                <a:solidFill>
                  <a:srgbClr val="000000"/>
                </a:solidFill>
                <a:latin typeface="Canva Sans"/>
                <a:ea typeface="Canva Sans"/>
                <a:cs typeface="Canva Sans"/>
                <a:sym typeface="Canva Sans"/>
              </a:rPr>
              <a:t>Perform initial data exploration using </a:t>
            </a:r>
            <a:r>
              <a:rPr lang="en-US" sz="2400" dirty="0" err="1">
                <a:solidFill>
                  <a:srgbClr val="000000"/>
                </a:solidFill>
                <a:latin typeface="Canva Sans"/>
                <a:ea typeface="Canva Sans"/>
                <a:cs typeface="Canva Sans"/>
                <a:sym typeface="Canva Sans"/>
              </a:rPr>
              <a:t>df.head</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df.shape</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df.describe</a:t>
            </a:r>
            <a:r>
              <a:rPr lang="en-US" sz="2400" dirty="0">
                <a:solidFill>
                  <a:srgbClr val="000000"/>
                </a:solidFill>
                <a:latin typeface="Canva Sans"/>
                <a:ea typeface="Canva Sans"/>
                <a:cs typeface="Canva Sans"/>
                <a:sym typeface="Canva Sans"/>
              </a:rPr>
              <a:t>(), and df.info() to understand the data's structure and characteristics.</a:t>
            </a:r>
          </a:p>
          <a:p>
            <a:pPr marL="654936" lvl="1" indent="-327468" algn="just">
              <a:lnSpc>
                <a:spcPts val="4246"/>
              </a:lnSpc>
              <a:buFont typeface="Arial"/>
              <a:buChar char="•"/>
            </a:pPr>
            <a:r>
              <a:rPr lang="en-US" sz="2400" dirty="0" err="1">
                <a:solidFill>
                  <a:srgbClr val="000000"/>
                </a:solidFill>
                <a:latin typeface="Canva Sans"/>
                <a:ea typeface="Canva Sans"/>
                <a:cs typeface="Canva Sans"/>
                <a:sym typeface="Canva Sans"/>
              </a:rPr>
              <a:t>df.head</a:t>
            </a:r>
            <a:r>
              <a:rPr lang="en-US" sz="2400" dirty="0">
                <a:solidFill>
                  <a:srgbClr val="000000"/>
                </a:solidFill>
                <a:latin typeface="Canva Sans"/>
                <a:ea typeface="Canva Sans"/>
                <a:cs typeface="Canva Sans"/>
                <a:sym typeface="Canva Sans"/>
              </a:rPr>
              <a:t>() - This shows the first 5 rows of the dataset.</a:t>
            </a:r>
          </a:p>
          <a:p>
            <a:pPr marL="654936" lvl="1" indent="-327468" algn="just">
              <a:lnSpc>
                <a:spcPts val="4246"/>
              </a:lnSpc>
              <a:buFont typeface="Arial"/>
              <a:buChar char="•"/>
            </a:pPr>
            <a:r>
              <a:rPr lang="en-US" sz="2400" dirty="0" err="1">
                <a:solidFill>
                  <a:srgbClr val="000000"/>
                </a:solidFill>
                <a:latin typeface="Canva Sans"/>
                <a:ea typeface="Canva Sans"/>
                <a:cs typeface="Canva Sans"/>
                <a:sym typeface="Canva Sans"/>
              </a:rPr>
              <a:t>df.shape</a:t>
            </a:r>
            <a:r>
              <a:rPr lang="en-US" sz="2400" dirty="0">
                <a:solidFill>
                  <a:srgbClr val="000000"/>
                </a:solidFill>
                <a:latin typeface="Canva Sans"/>
                <a:ea typeface="Canva Sans"/>
                <a:cs typeface="Canva Sans"/>
                <a:sym typeface="Canva Sans"/>
              </a:rPr>
              <a:t>() - This tells you the dimensions of the dataset, i.e., how many rows and columns it has.</a:t>
            </a:r>
          </a:p>
          <a:p>
            <a:pPr marL="654936" lvl="1" indent="-327468" algn="just">
              <a:lnSpc>
                <a:spcPts val="4246"/>
              </a:lnSpc>
              <a:buFont typeface="Arial"/>
              <a:buChar char="•"/>
            </a:pPr>
            <a:r>
              <a:rPr lang="en-US" sz="2400" dirty="0" err="1">
                <a:solidFill>
                  <a:srgbClr val="000000"/>
                </a:solidFill>
                <a:latin typeface="Canva Sans"/>
                <a:ea typeface="Canva Sans"/>
                <a:cs typeface="Canva Sans"/>
                <a:sym typeface="Canva Sans"/>
              </a:rPr>
              <a:t>df.describe</a:t>
            </a:r>
            <a:r>
              <a:rPr lang="en-US" sz="2400" dirty="0">
                <a:solidFill>
                  <a:srgbClr val="000000"/>
                </a:solidFill>
                <a:latin typeface="Canva Sans"/>
                <a:ea typeface="Canva Sans"/>
                <a:cs typeface="Canva Sans"/>
                <a:sym typeface="Canva Sans"/>
              </a:rPr>
              <a:t>() - This gives you a summary of the numerical columns, like </a:t>
            </a:r>
            <a:r>
              <a:rPr lang="en-US" sz="2400" dirty="0" err="1">
                <a:solidFill>
                  <a:srgbClr val="000000"/>
                </a:solidFill>
                <a:latin typeface="Canva Sans"/>
                <a:ea typeface="Canva Sans"/>
                <a:cs typeface="Canva Sans"/>
                <a:sym typeface="Canva Sans"/>
              </a:rPr>
              <a:t>Mean,Standard</a:t>
            </a:r>
            <a:r>
              <a:rPr lang="en-US" sz="2400" dirty="0">
                <a:solidFill>
                  <a:srgbClr val="000000"/>
                </a:solidFill>
                <a:latin typeface="Canva Sans"/>
                <a:ea typeface="Canva Sans"/>
                <a:cs typeface="Canva Sans"/>
                <a:sym typeface="Canva Sans"/>
              </a:rPr>
              <a:t> </a:t>
            </a:r>
            <a:r>
              <a:rPr lang="en-US" sz="2400" dirty="0" err="1">
                <a:solidFill>
                  <a:srgbClr val="000000"/>
                </a:solidFill>
                <a:latin typeface="Canva Sans"/>
                <a:ea typeface="Canva Sans"/>
                <a:cs typeface="Canva Sans"/>
                <a:sym typeface="Canva Sans"/>
              </a:rPr>
              <a:t>deviation,Minimum</a:t>
            </a:r>
            <a:r>
              <a:rPr lang="en-US" sz="2400" dirty="0">
                <a:solidFill>
                  <a:srgbClr val="000000"/>
                </a:solidFill>
                <a:latin typeface="Canva Sans"/>
                <a:ea typeface="Canva Sans"/>
                <a:cs typeface="Canva Sans"/>
                <a:sym typeface="Canva Sans"/>
              </a:rPr>
              <a:t> and maximum values</a:t>
            </a:r>
          </a:p>
          <a:p>
            <a:pPr marL="654936" lvl="1" indent="-327468" algn="just">
              <a:lnSpc>
                <a:spcPts val="4246"/>
              </a:lnSpc>
              <a:buFont typeface="Arial"/>
              <a:buChar char="•"/>
            </a:pPr>
            <a:r>
              <a:rPr lang="en-US" sz="2400" dirty="0">
                <a:solidFill>
                  <a:srgbClr val="000000"/>
                </a:solidFill>
                <a:latin typeface="Canva Sans"/>
                <a:ea typeface="Canva Sans"/>
                <a:cs typeface="Canva Sans"/>
                <a:sym typeface="Canva Sans"/>
              </a:rPr>
              <a:t>Handle missing values by dropping rows with nulls in the '</a:t>
            </a:r>
            <a:r>
              <a:rPr lang="en-US" sz="2400" dirty="0" err="1">
                <a:solidFill>
                  <a:srgbClr val="000000"/>
                </a:solidFill>
                <a:latin typeface="Canva Sans"/>
                <a:ea typeface="Canva Sans"/>
                <a:cs typeface="Canva Sans"/>
                <a:sym typeface="Canva Sans"/>
              </a:rPr>
              <a:t>self_employed</a:t>
            </a:r>
            <a:r>
              <a:rPr lang="en-US" sz="2400" dirty="0">
                <a:solidFill>
                  <a:srgbClr val="000000"/>
                </a:solidFill>
                <a:latin typeface="Canva Sans"/>
                <a:ea typeface="Canva Sans"/>
                <a:cs typeface="Canva Sans"/>
                <a:sym typeface="Canva Sans"/>
              </a:rPr>
              <a:t>' column using </a:t>
            </a:r>
            <a:r>
              <a:rPr lang="en-US" sz="2400" dirty="0" err="1">
                <a:solidFill>
                  <a:srgbClr val="000000"/>
                </a:solidFill>
                <a:latin typeface="Canva Sans"/>
                <a:ea typeface="Canva Sans"/>
                <a:cs typeface="Canva Sans"/>
                <a:sym typeface="Canva Sans"/>
              </a:rPr>
              <a:t>df.dropna</a:t>
            </a:r>
            <a:r>
              <a:rPr lang="en-US" sz="2400" dirty="0">
                <a:solidFill>
                  <a:srgbClr val="000000"/>
                </a:solidFill>
                <a:latin typeface="Canva Sans"/>
                <a:ea typeface="Canva Sans"/>
                <a:cs typeface="Canva Sans"/>
                <a:sym typeface="Canva Sans"/>
              </a:rPr>
              <a:t>(). This ensures data quality for subsequent analysis.</a:t>
            </a:r>
          </a:p>
          <a:p>
            <a:pPr algn="l">
              <a:lnSpc>
                <a:spcPts val="4806"/>
              </a:lnSpc>
            </a:pPr>
            <a:endParaRPr lang="en-US" sz="3033" dirty="0">
              <a:solidFill>
                <a:srgbClr val="000000"/>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1077367" y="-133350"/>
            <a:ext cx="8066633" cy="1226820"/>
          </a:xfrm>
          <a:prstGeom prst="rect">
            <a:avLst/>
          </a:prstGeom>
        </p:spPr>
        <p:txBody>
          <a:bodyPr lIns="0" tIns="0" rIns="0" bIns="0" rtlCol="0" anchor="t">
            <a:spAutoFit/>
          </a:bodyPr>
          <a:lstStyle/>
          <a:p>
            <a:pPr algn="ctr">
              <a:lnSpc>
                <a:spcPts val="10080"/>
              </a:lnSpc>
              <a:spcBef>
                <a:spcPct val="0"/>
              </a:spcBef>
            </a:pPr>
            <a:r>
              <a:rPr lang="en-US" sz="7200" b="1">
                <a:solidFill>
                  <a:srgbClr val="000000"/>
                </a:solidFill>
                <a:latin typeface="Canva Sans Bold"/>
                <a:ea typeface="Canva Sans Bold"/>
                <a:cs typeface="Canva Sans Bold"/>
                <a:sym typeface="Canva Sans Bold"/>
              </a:rPr>
              <a:t>Data Visualization</a:t>
            </a:r>
          </a:p>
        </p:txBody>
      </p:sp>
      <p:sp>
        <p:nvSpPr>
          <p:cNvPr id="4" name="TextBox 4"/>
          <p:cNvSpPr txBox="1"/>
          <p:nvPr/>
        </p:nvSpPr>
        <p:spPr>
          <a:xfrm>
            <a:off x="512592" y="1301711"/>
            <a:ext cx="8908153" cy="9047635"/>
          </a:xfrm>
          <a:prstGeom prst="rect">
            <a:avLst/>
          </a:prstGeom>
        </p:spPr>
        <p:txBody>
          <a:bodyPr lIns="0" tIns="0" rIns="0" bIns="0" rtlCol="0" anchor="t">
            <a:spAutoFit/>
          </a:bodyPr>
          <a:lstStyle/>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Exploratory Data Analysis (EDA) means taking a closer look at the data to understand it better before doing any modeling or predictions.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We use bar charts to see how often different values appear in columns like Country, Gender, or Self-Employed.</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This helps us see patterns, like which countries have more people in the dataset or how many people have a family history of mental illness.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To do this, we use a command called value_counts(), which shows how many times each value appears in a column.</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Then, we use bar charts to make this information easier to understand visually.</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553597" y="66040"/>
            <a:ext cx="9205317" cy="962660"/>
          </a:xfrm>
          <a:prstGeom prst="rect">
            <a:avLst/>
          </a:prstGeom>
        </p:spPr>
        <p:txBody>
          <a:bodyPr lIns="0" tIns="0" rIns="0" bIns="0" rtlCol="0" anchor="t">
            <a:spAutoFit/>
          </a:bodyPr>
          <a:lstStyle/>
          <a:p>
            <a:pPr algn="ctr">
              <a:lnSpc>
                <a:spcPts val="7840"/>
              </a:lnSpc>
              <a:spcBef>
                <a:spcPct val="0"/>
              </a:spcBef>
            </a:pPr>
            <a:r>
              <a:rPr lang="en-US" sz="5600" b="1">
                <a:solidFill>
                  <a:srgbClr val="000000"/>
                </a:solidFill>
                <a:latin typeface="Canva Sans Bold"/>
                <a:ea typeface="Canva Sans Bold"/>
                <a:cs typeface="Canva Sans Bold"/>
                <a:sym typeface="Canva Sans Bold"/>
              </a:rPr>
              <a:t>Encoding Categorical Data</a:t>
            </a:r>
          </a:p>
        </p:txBody>
      </p:sp>
      <p:sp>
        <p:nvSpPr>
          <p:cNvPr id="4" name="TextBox 4"/>
          <p:cNvSpPr txBox="1"/>
          <p:nvPr/>
        </p:nvSpPr>
        <p:spPr>
          <a:xfrm>
            <a:off x="553597" y="1206872"/>
            <a:ext cx="9144000" cy="9699146"/>
          </a:xfrm>
          <a:prstGeom prst="rect">
            <a:avLst/>
          </a:prstGeom>
        </p:spPr>
        <p:txBody>
          <a:bodyPr lIns="0" tIns="0" rIns="0" bIns="0" rtlCol="0" anchor="t">
            <a:spAutoFit/>
          </a:bodyPr>
          <a:lstStyle/>
          <a:p>
            <a:pPr marL="786711" lvl="1" indent="-393355" algn="l">
              <a:lnSpc>
                <a:spcPts val="5101"/>
              </a:lnSpc>
              <a:buFont typeface="Arial"/>
              <a:buChar char="•"/>
            </a:pPr>
            <a:r>
              <a:rPr lang="en-US" sz="3643">
                <a:solidFill>
                  <a:srgbClr val="000000"/>
                </a:solidFill>
                <a:latin typeface="Canva Sans"/>
                <a:ea typeface="Canva Sans"/>
                <a:cs typeface="Canva Sans"/>
                <a:sym typeface="Canva Sans"/>
              </a:rPr>
              <a:t>Encode categorical features using Label Encoding with sklearn.preprocessing.LabelEncoder. This transforms categorical data into numerical format, making it suitable for machine learning models.</a:t>
            </a:r>
          </a:p>
          <a:p>
            <a:pPr marL="786711" lvl="1" indent="-393355" algn="l">
              <a:lnSpc>
                <a:spcPts val="5101"/>
              </a:lnSpc>
              <a:buFont typeface="Arial"/>
              <a:buChar char="•"/>
            </a:pPr>
            <a:r>
              <a:rPr lang="en-US" sz="3643">
                <a:solidFill>
                  <a:srgbClr val="000000"/>
                </a:solidFill>
                <a:latin typeface="Canva Sans"/>
                <a:ea typeface="Canva Sans"/>
                <a:cs typeface="Canva Sans"/>
                <a:sym typeface="Canva Sans"/>
              </a:rPr>
              <a:t>Remove the 'Timestamp' column, as it's not relevant for prediction, using df.drop().</a:t>
            </a:r>
          </a:p>
          <a:p>
            <a:pPr marL="786711" lvl="1" indent="-393355" algn="l">
              <a:lnSpc>
                <a:spcPts val="5101"/>
              </a:lnSpc>
              <a:buFont typeface="Arial"/>
              <a:buChar char="•"/>
            </a:pPr>
            <a:r>
              <a:rPr lang="en-US" sz="3643">
                <a:solidFill>
                  <a:srgbClr val="000000"/>
                </a:solidFill>
                <a:latin typeface="Canva Sans"/>
                <a:ea typeface="Canva Sans"/>
                <a:cs typeface="Canva Sans"/>
                <a:sym typeface="Canva Sans"/>
              </a:rPr>
              <a:t>Save the encoded dataset to a CSV file (encoded_Mental_Health_Dataset.csv) using df.to_csv() for later use and to avoid re-encoding.</a:t>
            </a:r>
          </a:p>
          <a:p>
            <a:pPr algn="l">
              <a:lnSpc>
                <a:spcPts val="5101"/>
              </a:lnSpc>
            </a:pPr>
            <a:endParaRPr lang="en-US" sz="3643">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1406723" y="112355"/>
            <a:ext cx="7737277" cy="2818238"/>
          </a:xfrm>
          <a:prstGeom prst="rect">
            <a:avLst/>
          </a:prstGeom>
        </p:spPr>
        <p:txBody>
          <a:bodyPr lIns="0" tIns="0" rIns="0" bIns="0" rtlCol="0" anchor="t">
            <a:spAutoFit/>
          </a:bodyPr>
          <a:lstStyle/>
          <a:p>
            <a:pPr algn="ctr">
              <a:lnSpc>
                <a:spcPts val="7501"/>
              </a:lnSpc>
              <a:spcBef>
                <a:spcPct val="0"/>
              </a:spcBef>
            </a:pPr>
            <a:r>
              <a:rPr lang="en-US" sz="5358" b="1">
                <a:solidFill>
                  <a:srgbClr val="000000"/>
                </a:solidFill>
                <a:latin typeface="Canva Sans Bold"/>
                <a:ea typeface="Canva Sans Bold"/>
                <a:cs typeface="Canva Sans Bold"/>
                <a:sym typeface="Canva Sans Bold"/>
              </a:rPr>
              <a:t>Model Training and Evaluation:</a:t>
            </a:r>
          </a:p>
          <a:p>
            <a:pPr algn="ctr">
              <a:lnSpc>
                <a:spcPts val="7501"/>
              </a:lnSpc>
              <a:spcBef>
                <a:spcPct val="0"/>
              </a:spcBef>
            </a:pPr>
            <a:endParaRPr lang="en-US" sz="5358" b="1">
              <a:solidFill>
                <a:srgbClr val="000000"/>
              </a:solidFill>
              <a:latin typeface="Canva Sans Bold"/>
              <a:ea typeface="Canva Sans Bold"/>
              <a:cs typeface="Canva Sans Bold"/>
              <a:sym typeface="Canva Sans Bold"/>
            </a:endParaRPr>
          </a:p>
        </p:txBody>
      </p:sp>
      <p:sp>
        <p:nvSpPr>
          <p:cNvPr id="4" name="TextBox 4"/>
          <p:cNvSpPr txBox="1"/>
          <p:nvPr/>
        </p:nvSpPr>
        <p:spPr>
          <a:xfrm>
            <a:off x="729893" y="2873443"/>
            <a:ext cx="8937050" cy="6380635"/>
          </a:xfrm>
          <a:prstGeom prst="rect">
            <a:avLst/>
          </a:prstGeom>
        </p:spPr>
        <p:txBody>
          <a:bodyPr lIns="0" tIns="0" rIns="0" bIns="0" rtlCol="0" anchor="t">
            <a:spAutoFit/>
          </a:bodyPr>
          <a:lstStyle/>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Train various classification models, including Decision Tree, Gaussian Naive Bayes, Random Forest, K-Nearest Neighbors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Split the dataset into training and testing sets using train_test_split() to evaluate model generalization.</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Evaluate model performance using metrics such as accuracy, recall, precision, and F1-score.</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Compare the performance of different models to select the best-performing one.</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6156A"/>
        </a:solidFill>
        <a:effectLst/>
      </p:bgPr>
    </p:bg>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218" b="-3218"/>
            </a:stretch>
          </a:blipFill>
        </p:spPr>
      </p:sp>
      <p:sp>
        <p:nvSpPr>
          <p:cNvPr id="3" name="TextBox 3"/>
          <p:cNvSpPr txBox="1"/>
          <p:nvPr/>
        </p:nvSpPr>
        <p:spPr>
          <a:xfrm>
            <a:off x="6091924" y="1704458"/>
            <a:ext cx="6682085" cy="1226820"/>
          </a:xfrm>
          <a:prstGeom prst="rect">
            <a:avLst/>
          </a:prstGeom>
        </p:spPr>
        <p:txBody>
          <a:bodyPr lIns="0" tIns="0" rIns="0" bIns="0" rtlCol="0" anchor="t">
            <a:spAutoFit/>
          </a:bodyPr>
          <a:lstStyle/>
          <a:p>
            <a:pPr algn="ctr">
              <a:lnSpc>
                <a:spcPts val="10080"/>
              </a:lnSpc>
              <a:spcBef>
                <a:spcPct val="0"/>
              </a:spcBef>
            </a:pPr>
            <a:r>
              <a:rPr lang="en-US" sz="7200" b="1">
                <a:solidFill>
                  <a:srgbClr val="000000"/>
                </a:solidFill>
                <a:latin typeface="Canva Sans Bold"/>
                <a:ea typeface="Canva Sans Bold"/>
                <a:cs typeface="Canva Sans Bold"/>
                <a:sym typeface="Canva Sans Bold"/>
              </a:rPr>
              <a:t>Model Training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8778" y="0"/>
            <a:ext cx="7999222" cy="10287000"/>
          </a:xfrm>
          <a:custGeom>
            <a:avLst/>
            <a:gdLst/>
            <a:ahLst/>
            <a:cxnLst/>
            <a:rect l="l" t="t" r="r" b="b"/>
            <a:pathLst>
              <a:path w="7999222" h="10287000">
                <a:moveTo>
                  <a:pt x="0" y="0"/>
                </a:moveTo>
                <a:lnTo>
                  <a:pt x="7999222" y="0"/>
                </a:lnTo>
                <a:lnTo>
                  <a:pt x="7999222" y="10287000"/>
                </a:lnTo>
                <a:lnTo>
                  <a:pt x="0" y="10287000"/>
                </a:lnTo>
                <a:lnTo>
                  <a:pt x="0" y="0"/>
                </a:lnTo>
                <a:close/>
              </a:path>
            </a:pathLst>
          </a:custGeom>
          <a:blipFill>
            <a:blip r:embed="rId2"/>
            <a:stretch>
              <a:fillRect/>
            </a:stretch>
          </a:blipFill>
        </p:spPr>
      </p:sp>
      <p:sp>
        <p:nvSpPr>
          <p:cNvPr id="3" name="TextBox 3"/>
          <p:cNvSpPr txBox="1"/>
          <p:nvPr/>
        </p:nvSpPr>
        <p:spPr>
          <a:xfrm>
            <a:off x="0" y="86385"/>
            <a:ext cx="10410645" cy="2387731"/>
          </a:xfrm>
          <a:prstGeom prst="rect">
            <a:avLst/>
          </a:prstGeom>
        </p:spPr>
        <p:txBody>
          <a:bodyPr lIns="0" tIns="0" rIns="0" bIns="0" rtlCol="0" anchor="t">
            <a:spAutoFit/>
          </a:bodyPr>
          <a:lstStyle/>
          <a:p>
            <a:pPr algn="ctr">
              <a:lnSpc>
                <a:spcPts val="6363"/>
              </a:lnSpc>
              <a:spcBef>
                <a:spcPct val="0"/>
              </a:spcBef>
            </a:pPr>
            <a:r>
              <a:rPr lang="en-US" sz="4545" b="1">
                <a:solidFill>
                  <a:srgbClr val="000000"/>
                </a:solidFill>
                <a:latin typeface="Canva Sans Bold"/>
                <a:ea typeface="Canva Sans Bold"/>
                <a:cs typeface="Canva Sans Bold"/>
                <a:sym typeface="Canva Sans Bold"/>
              </a:rPr>
              <a:t>Overview of Machine Learning Models:</a:t>
            </a:r>
          </a:p>
          <a:p>
            <a:pPr algn="ctr">
              <a:lnSpc>
                <a:spcPts val="6363"/>
              </a:lnSpc>
              <a:spcBef>
                <a:spcPct val="0"/>
              </a:spcBef>
            </a:pPr>
            <a:endParaRPr lang="en-US" sz="4545" b="1">
              <a:solidFill>
                <a:srgbClr val="000000"/>
              </a:solidFill>
              <a:latin typeface="Canva Sans Bold"/>
              <a:ea typeface="Canva Sans Bold"/>
              <a:cs typeface="Canva Sans Bold"/>
              <a:sym typeface="Canva Sans Bold"/>
            </a:endParaRPr>
          </a:p>
        </p:txBody>
      </p:sp>
      <p:sp>
        <p:nvSpPr>
          <p:cNvPr id="4" name="TextBox 4"/>
          <p:cNvSpPr txBox="1"/>
          <p:nvPr/>
        </p:nvSpPr>
        <p:spPr>
          <a:xfrm>
            <a:off x="572322" y="2416965"/>
            <a:ext cx="8937050" cy="6380635"/>
          </a:xfrm>
          <a:prstGeom prst="rect">
            <a:avLst/>
          </a:prstGeom>
        </p:spPr>
        <p:txBody>
          <a:bodyPr lIns="0" tIns="0" rIns="0" bIns="0" rtlCol="0" anchor="t">
            <a:spAutoFit/>
          </a:bodyPr>
          <a:lstStyle/>
          <a:p>
            <a:pPr algn="just">
              <a:lnSpc>
                <a:spcPts val="4261"/>
              </a:lnSpc>
            </a:pPr>
            <a:r>
              <a:rPr lang="en-US" sz="3043">
                <a:solidFill>
                  <a:srgbClr val="000000"/>
                </a:solidFill>
                <a:latin typeface="Canva Sans"/>
                <a:ea typeface="Canva Sans"/>
                <a:cs typeface="Canva Sans"/>
                <a:sym typeface="Canva Sans"/>
              </a:rPr>
              <a:t>   </a:t>
            </a:r>
            <a:r>
              <a:rPr lang="en-US" sz="3043" b="1">
                <a:solidFill>
                  <a:srgbClr val="000000"/>
                </a:solidFill>
                <a:latin typeface="Canva Sans Bold"/>
                <a:ea typeface="Canva Sans Bold"/>
                <a:cs typeface="Canva Sans Bold"/>
                <a:sym typeface="Canva Sans Bold"/>
              </a:rPr>
              <a:t>K-Nearest Neighbors (KNN):</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Overview: Classifies data points based on the majority class of its k-nearest neighbors.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Strengths: Simple, intuitive, good for small datasets.</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Limitations: Computationally heavy with large datasets; struggles with high-dimensional data.</a:t>
            </a:r>
          </a:p>
          <a:p>
            <a:pPr marL="657174" lvl="1" indent="-328587" algn="just">
              <a:lnSpc>
                <a:spcPts val="4261"/>
              </a:lnSpc>
              <a:buFont typeface="Arial"/>
              <a:buChar char="•"/>
            </a:pPr>
            <a:r>
              <a:rPr lang="en-US" sz="3043">
                <a:solidFill>
                  <a:srgbClr val="000000"/>
                </a:solidFill>
                <a:latin typeface="Canva Sans"/>
                <a:ea typeface="Canva Sans"/>
                <a:cs typeface="Canva Sans"/>
                <a:sym typeface="Canva Sans"/>
              </a:rPr>
              <a:t>Performance: Provided moderate accuracy; less effective for complex pattern recognition.</a:t>
            </a:r>
          </a:p>
          <a:p>
            <a:pPr algn="l">
              <a:lnSpc>
                <a:spcPts val="4261"/>
              </a:lnSpc>
            </a:pPr>
            <a:endParaRPr lang="en-US" sz="3043">
              <a:solidFill>
                <a:srgbClr val="000000"/>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1482</Words>
  <Application>Microsoft Office PowerPoint</Application>
  <PresentationFormat>Custom</PresentationFormat>
  <Paragraphs>107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Open Sans</vt:lpstr>
      <vt:lpstr>Calibri</vt:lpstr>
      <vt:lpstr>Open Sans Bold</vt:lpstr>
      <vt:lpstr>Bebas Neue Cyrillic</vt:lpstr>
      <vt:lpstr>Canva Sans 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dc:title>
  <dc:creator>Lenovo</dc:creator>
  <cp:lastModifiedBy>Addepalli Jaswanth Kumar</cp:lastModifiedBy>
  <cp:revision>6</cp:revision>
  <dcterms:created xsi:type="dcterms:W3CDTF">2006-08-16T00:00:00Z</dcterms:created>
  <dcterms:modified xsi:type="dcterms:W3CDTF">2025-06-27T12:02:55Z</dcterms:modified>
  <dc:identifier>DAGXyVpxZ7A</dc:identifier>
</cp:coreProperties>
</file>